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tags/tag4.xml" ContentType="application/vnd.openxmlformats-officedocument.presentationml.tags+xml"/>
  <Override PartName="/ppt/notesSlides/notesSlide2.xml" ContentType="application/vnd.openxmlformats-officedocument.presentationml.notesSl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3.xml" ContentType="application/vnd.openxmlformats-officedocument.presentationml.notesSlid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  <p:sldMasterId id="2147483651" r:id="rId2"/>
  </p:sldMasterIdLst>
  <p:notesMasterIdLst>
    <p:notesMasterId r:id="rId26"/>
  </p:notesMasterIdLst>
  <p:handoutMasterIdLst>
    <p:handoutMasterId r:id="rId27"/>
  </p:handoutMasterIdLst>
  <p:sldIdLst>
    <p:sldId id="256" r:id="rId3"/>
    <p:sldId id="257" r:id="rId4"/>
    <p:sldId id="292" r:id="rId5"/>
    <p:sldId id="293" r:id="rId6"/>
    <p:sldId id="294" r:id="rId7"/>
    <p:sldId id="322" r:id="rId8"/>
    <p:sldId id="296" r:id="rId9"/>
    <p:sldId id="298" r:id="rId10"/>
    <p:sldId id="297" r:id="rId11"/>
    <p:sldId id="301" r:id="rId12"/>
    <p:sldId id="323" r:id="rId13"/>
    <p:sldId id="302" r:id="rId14"/>
    <p:sldId id="303" r:id="rId15"/>
    <p:sldId id="309" r:id="rId16"/>
    <p:sldId id="310" r:id="rId17"/>
    <p:sldId id="311" r:id="rId18"/>
    <p:sldId id="313" r:id="rId19"/>
    <p:sldId id="314" r:id="rId20"/>
    <p:sldId id="315" r:id="rId21"/>
    <p:sldId id="316" r:id="rId22"/>
    <p:sldId id="317" r:id="rId23"/>
    <p:sldId id="318" r:id="rId24"/>
    <p:sldId id="266" r:id="rId25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FFFF66"/>
    <a:srgbClr val="0066FF"/>
    <a:srgbClr val="99CCFF"/>
    <a:srgbClr val="CCECFF"/>
    <a:srgbClr val="3399FF"/>
    <a:srgbClr val="0000FF"/>
    <a:srgbClr val="66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76509" autoAdjust="0"/>
  </p:normalViewPr>
  <p:slideViewPr>
    <p:cSldViewPr snapToObjects="1">
      <p:cViewPr varScale="1">
        <p:scale>
          <a:sx n="61" d="100"/>
          <a:sy n="61" d="100"/>
        </p:scale>
        <p:origin x="-1398" y="-78"/>
      </p:cViewPr>
      <p:guideLst>
        <p:guide orient="horz" pos="2159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Objects="1">
      <p:cViewPr varScale="1">
        <p:scale>
          <a:sx n="61" d="100"/>
          <a:sy n="61" d="100"/>
        </p:scale>
        <p:origin x="-2466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image" Target="../media/image7.emf"/><Relationship Id="rId4" Type="http://schemas.openxmlformats.org/officeDocument/2006/relationships/image" Target="../media/image10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image" Target="../media/image1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5FB1A5-3CE5-44A7-872E-0C36CA24B2E1}" type="datetimeFigureOut">
              <a:rPr lang="zh-CN" altLang="en-US" smtClean="0"/>
              <a:t>2014/1/12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775842-F312-4579-A613-98D03F4497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410271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22.jpeg>
</file>

<file path=ppt/media/image23.jpeg>
</file>

<file path=ppt/media/image24.jpe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4.jpeg>
</file>

<file path=ppt/media/image42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74F947-D9E4-482C-BBB5-210C1A3C090F}" type="datetimeFigureOut">
              <a:rPr lang="zh-CN" altLang="en-US" smtClean="0"/>
              <a:t>2014/1/12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40542A-E28C-44E1-AC71-E78ACC53551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24370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40542A-E28C-44E1-AC71-E78ACC535518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74579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40542A-E28C-44E1-AC71-E78ACC535518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74579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说明为什么要使用层次分析法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40542A-E28C-44E1-AC71-E78ACC535518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15069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00113" y="1628775"/>
            <a:ext cx="7772400" cy="1035050"/>
          </a:xfrm>
        </p:spPr>
        <p:txBody>
          <a:bodyPr/>
          <a:lstStyle>
            <a:lvl1pPr algn="r">
              <a:defRPr sz="4000">
                <a:solidFill>
                  <a:srgbClr val="336699"/>
                </a:solidFill>
              </a:defRPr>
            </a:lvl1pPr>
          </a:lstStyle>
          <a:p>
            <a:pPr lvl="0"/>
            <a:r>
              <a:rPr lang="zh-CN" noProof="0" smtClean="0"/>
              <a:t>单击此处编辑母版标题样式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268538" y="2781300"/>
            <a:ext cx="6400800" cy="1055688"/>
          </a:xfrm>
        </p:spPr>
        <p:txBody>
          <a:bodyPr/>
          <a:lstStyle>
            <a:lvl1pPr marL="0" indent="0" algn="r">
              <a:buFontTx/>
              <a:buNone/>
              <a:defRPr sz="3000">
                <a:solidFill>
                  <a:srgbClr val="336699"/>
                </a:solidFill>
              </a:defRPr>
            </a:lvl1pPr>
          </a:lstStyle>
          <a:p>
            <a:pPr lvl="0"/>
            <a:r>
              <a:rPr lang="zh-CN" noProof="0" smtClean="0"/>
              <a:t>单击此处编辑母版副标题样式</a:t>
            </a:r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endParaRPr lang="zh-CN" altLang="en-US"/>
          </a:p>
        </p:txBody>
      </p:sp>
      <p:sp>
        <p:nvSpPr>
          <p:cNvPr id="2054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fld id="{86FF0D5C-548C-45A5-B5E5-B87E947A4006}" type="slidenum">
              <a:rPr lang="zh-CN" altLang="zh-CN"/>
              <a:pPr/>
              <a:t>‹#›</a:t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2FA70AE0-27D2-4A83-BAFD-18165C54421D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79921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63EB4C48-268C-4A99-B5A9-E8988A8A8602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19238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01476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79233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9559694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7689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76160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168466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81960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3488846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CE74A99-67E5-4B6E-B90D-3FC0B6A9B613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238176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17679106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873707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600200"/>
            <a:ext cx="2057400" cy="4525963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6019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88081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A3A86E9-9077-4A73-9D11-A0135C80F357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00385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F279C29F-04DF-4B32-9BCF-BBBC87B5AD4B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24827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70178358-3B10-471B-8435-6CB1478DF025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49895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BB4A52DF-F3A2-45CA-9264-37D387B7E330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012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F3B4060C-0F8C-49C5-AB0F-9295189CFF04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8370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5B2ED78F-86B1-4C03-B2BA-8EC59C5DDE01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1483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312CC169-E36F-4823-8DE4-1F6FE73644A0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1108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smtClean="0"/>
              <a:t>单击此处编辑母版标题样式</a:t>
            </a:r>
          </a:p>
        </p:txBody>
      </p:sp>
      <p:sp>
        <p:nvSpPr>
          <p:cNvPr id="1027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smtClean="0"/>
              <a:t>单击此处编辑母版文本样式</a:t>
            </a:r>
          </a:p>
          <a:p>
            <a:pPr lvl="1"/>
            <a:r>
              <a:rPr lang="zh-CN" smtClean="0"/>
              <a:t>第二级</a:t>
            </a:r>
          </a:p>
          <a:p>
            <a:pPr lvl="2"/>
            <a:r>
              <a:rPr lang="zh-CN" smtClean="0"/>
              <a:t>第三级</a:t>
            </a:r>
          </a:p>
          <a:p>
            <a:pPr lvl="3"/>
            <a:r>
              <a:rPr lang="zh-CN" smtClean="0"/>
              <a:t>第四级</a:t>
            </a:r>
          </a:p>
          <a:p>
            <a:pPr lvl="4"/>
            <a:r>
              <a:rPr lang="zh-CN" smtClean="0"/>
              <a:t>第五级</a:t>
            </a:r>
          </a:p>
        </p:txBody>
      </p:sp>
      <p:sp>
        <p:nvSpPr>
          <p:cNvPr id="1028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1029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fld id="{4C3E56EB-0A51-494F-A3F4-B0024C17BE0C}" type="slidenum">
              <a:rPr lang="zh-CN" altLang="en-US"/>
              <a:pPr/>
              <a:t>‹#›</a:t>
            </a:fld>
            <a:endParaRPr lang="zh-CN" altLang="en-US"/>
          </a:p>
        </p:txBody>
      </p:sp>
      <p:pic>
        <p:nvPicPr>
          <p:cNvPr id="1030" name="Picture 2" descr="F:\MMG\实验室管理\评奖评优\资料\pic\pic\logo_eagle.png"/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3700" y="274638"/>
            <a:ext cx="673100" cy="720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6" r:id="rId2"/>
    <p:sldLayoutId id="2147483657" r:id="rId3"/>
    <p:sldLayoutId id="2147483658" r:id="rId4"/>
    <p:sldLayoutId id="2147483659" r:id="rId5"/>
    <p:sldLayoutId id="2147483660" r:id="rId6"/>
    <p:sldLayoutId id="2147483661" r:id="rId7"/>
    <p:sldLayoutId id="2147483662" r:id="rId8"/>
    <p:sldLayoutId id="2147483663" r:id="rId9"/>
    <p:sldLayoutId id="2147483664" r:id="rId10"/>
    <p:sldLayoutId id="2147483665" r:id="rId11"/>
  </p:sldLayoutIdLst>
  <p:txStyles>
    <p:titleStyle>
      <a:lvl1pPr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Calibri" pitchFamily="34" charset="0"/>
          <a:ea typeface="微软雅黑" pitchFamily="34" charset="-122"/>
        </a:defRPr>
      </a:lvl2pPr>
      <a:lvl3pPr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Calibri" pitchFamily="34" charset="0"/>
          <a:ea typeface="微软雅黑" pitchFamily="34" charset="-122"/>
        </a:defRPr>
      </a:lvl3pPr>
      <a:lvl4pPr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Calibri" pitchFamily="34" charset="0"/>
          <a:ea typeface="微软雅黑" pitchFamily="34" charset="-122"/>
        </a:defRPr>
      </a:lvl4pPr>
      <a:lvl5pPr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Calibri" pitchFamily="34" charset="0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Calibri" pitchFamily="34" charset="0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Calibri" pitchFamily="34" charset="0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Calibri" pitchFamily="34" charset="0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Calibri" pitchFamily="34" charset="0"/>
          <a:ea typeface="微软雅黑" pitchFamily="34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Blip>
          <a:blip r:embed="rId15"/>
        </a:buBlip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rgbClr val="95B3D7"/>
        </a:buClr>
        <a:buFont typeface="Arial" pitchFamily="34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rgbClr val="95B3D7"/>
        </a:buClr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lr>
          <a:srgbClr val="95B3D7"/>
        </a:buClr>
        <a:buFont typeface="Arial" pitchFamily="34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lr>
          <a:srgbClr val="95B3D7"/>
        </a:buClr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rgbClr val="95B3D7"/>
        </a:buClr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rgbClr val="95B3D7"/>
        </a:buClr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rgbClr val="95B3D7"/>
        </a:buClr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rgbClr val="95B3D7"/>
        </a:buClr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628900" y="2632075"/>
            <a:ext cx="489585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smtClean="0"/>
              <a:t>单击此处编辑母版标题样式</a:t>
            </a:r>
          </a:p>
        </p:txBody>
      </p:sp>
      <p:pic>
        <p:nvPicPr>
          <p:cNvPr id="3075" name="Picture 2" descr="F:\MMG\实验室管理\评奖评优\资料\pic\pic\logo_eagle.png"/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713" y="2695575"/>
            <a:ext cx="673100" cy="720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3076" name="Rectangle 4"/>
          <p:cNvSpPr>
            <a:spLocks noChangeArrowheads="1"/>
          </p:cNvSpPr>
          <p:nvPr userDrawn="1"/>
        </p:nvSpPr>
        <p:spPr bwMode="auto">
          <a:xfrm>
            <a:off x="0" y="5589588"/>
            <a:ext cx="9144000" cy="1266825"/>
          </a:xfrm>
          <a:prstGeom prst="rect">
            <a:avLst/>
          </a:prstGeom>
          <a:gradFill rotWithShape="0">
            <a:gsLst>
              <a:gs pos="0">
                <a:schemeClr val="bg1">
                  <a:alpha val="64000"/>
                </a:schemeClr>
              </a:gs>
              <a:gs pos="100000">
                <a:srgbClr val="0066FF">
                  <a:alpha val="84999"/>
                </a:srgbClr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</p:sldLayoutIdLst>
  <p:txStyles>
    <p:titleStyle>
      <a:lvl1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14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15.e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6.emf"/><Relationship Id="rId5" Type="http://schemas.openxmlformats.org/officeDocument/2006/relationships/oleObject" Target="../embeddings/oleObject10.bin"/><Relationship Id="rId4" Type="http://schemas.openxmlformats.org/officeDocument/2006/relationships/notesSlide" Target="../notesSlides/notesSlide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1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17.emf"/><Relationship Id="rId4" Type="http://schemas.openxmlformats.org/officeDocument/2006/relationships/oleObject" Target="../embeddings/oleObject11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2.xml"/><Relationship Id="rId1" Type="http://schemas.openxmlformats.org/officeDocument/2006/relationships/vmlDrawing" Target="../drawings/vmlDrawing7.vml"/><Relationship Id="rId5" Type="http://schemas.openxmlformats.org/officeDocument/2006/relationships/image" Target="../media/image18.emf"/><Relationship Id="rId4" Type="http://schemas.openxmlformats.org/officeDocument/2006/relationships/oleObject" Target="../embeddings/oleObject12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3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19.emf"/><Relationship Id="rId4" Type="http://schemas.openxmlformats.org/officeDocument/2006/relationships/oleObject" Target="../embeddings/oleObject13.bin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4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20.emf"/><Relationship Id="rId4" Type="http://schemas.openxmlformats.org/officeDocument/2006/relationships/oleObject" Target="../embeddings/oleObject14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5.xml"/><Relationship Id="rId1" Type="http://schemas.openxmlformats.org/officeDocument/2006/relationships/vmlDrawing" Target="../drawings/vmlDrawing10.vml"/><Relationship Id="rId5" Type="http://schemas.openxmlformats.org/officeDocument/2006/relationships/image" Target="../media/image21.emf"/><Relationship Id="rId4" Type="http://schemas.openxmlformats.org/officeDocument/2006/relationships/oleObject" Target="../embeddings/oleObject15.bin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6.xml"/><Relationship Id="rId6" Type="http://schemas.openxmlformats.org/officeDocument/2006/relationships/image" Target="../media/image25.jpeg"/><Relationship Id="rId5" Type="http://schemas.openxmlformats.org/officeDocument/2006/relationships/image" Target="../media/image24.jpeg"/><Relationship Id="rId4" Type="http://schemas.openxmlformats.org/officeDocument/2006/relationships/image" Target="../media/image23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7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3" Type="http://schemas.openxmlformats.org/officeDocument/2006/relationships/slideLayout" Target="../slideLayouts/slideLayout2.xml"/><Relationship Id="rId7" Type="http://schemas.openxmlformats.org/officeDocument/2006/relationships/oleObject" Target="../embeddings/oleObject2.bin"/><Relationship Id="rId12" Type="http://schemas.openxmlformats.org/officeDocument/2006/relationships/image" Target="../media/image10.emf"/><Relationship Id="rId2" Type="http://schemas.openxmlformats.org/officeDocument/2006/relationships/tags" Target="../tags/tag4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7.emf"/><Relationship Id="rId11" Type="http://schemas.openxmlformats.org/officeDocument/2006/relationships/oleObject" Target="../embeddings/oleObject4.bin"/><Relationship Id="rId5" Type="http://schemas.openxmlformats.org/officeDocument/2006/relationships/oleObject" Target="../embeddings/oleObject1.bin"/><Relationship Id="rId10" Type="http://schemas.openxmlformats.org/officeDocument/2006/relationships/image" Target="../media/image9.emf"/><Relationship Id="rId4" Type="http://schemas.openxmlformats.org/officeDocument/2006/relationships/notesSlide" Target="../notesSlides/notesSlide2.xml"/><Relationship Id="rId9" Type="http://schemas.openxmlformats.org/officeDocument/2006/relationships/oleObject" Target="../embeddings/oleObject3.bin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7.bin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2.emf"/><Relationship Id="rId2" Type="http://schemas.openxmlformats.org/officeDocument/2006/relationships/tags" Target="../tags/tag6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6.bin"/><Relationship Id="rId5" Type="http://schemas.openxmlformats.org/officeDocument/2006/relationships/image" Target="../media/image11.emf"/><Relationship Id="rId4" Type="http://schemas.openxmlformats.org/officeDocument/2006/relationships/oleObject" Target="../embeddings/oleObject5.bin"/><Relationship Id="rId9" Type="http://schemas.openxmlformats.org/officeDocument/2006/relationships/image" Target="../media/image13.e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771800" y="2249934"/>
            <a:ext cx="6336704" cy="1035050"/>
          </a:xfrm>
        </p:spPr>
        <p:txBody>
          <a:bodyPr/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  <a:ea typeface="黑体" pitchFamily="49" charset="-122"/>
              </a:rPr>
              <a:t>面向视力残疾人的</a:t>
            </a:r>
            <a:r>
              <a:rPr lang="en-US" altLang="zh-CN" dirty="0" smtClean="0">
                <a:solidFill>
                  <a:schemeClr val="tx1"/>
                </a:solidFill>
                <a:ea typeface="黑体" pitchFamily="49" charset="-122"/>
              </a:rPr>
              <a:t/>
            </a:r>
            <a:br>
              <a:rPr lang="en-US" altLang="zh-CN" dirty="0" smtClean="0">
                <a:solidFill>
                  <a:schemeClr val="tx1"/>
                </a:solidFill>
                <a:ea typeface="黑体" pitchFamily="49" charset="-122"/>
              </a:rPr>
            </a:br>
            <a:r>
              <a:rPr lang="zh-CN" altLang="en-US" dirty="0" smtClean="0">
                <a:solidFill>
                  <a:schemeClr val="tx1"/>
                </a:solidFill>
                <a:ea typeface="黑体" pitchFamily="49" charset="-122"/>
              </a:rPr>
              <a:t>室内导航系统的研究与实现</a:t>
            </a:r>
            <a:endParaRPr lang="zh-CN" altLang="en-US" dirty="0">
              <a:solidFill>
                <a:schemeClr val="tx1"/>
              </a:solidFill>
              <a:ea typeface="黑体" pitchFamily="49" charset="-122"/>
            </a:endParaRP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5220072" y="4365030"/>
            <a:ext cx="3090813" cy="792162"/>
          </a:xfrm>
        </p:spPr>
        <p:txBody>
          <a:bodyPr/>
          <a:lstStyle/>
          <a:p>
            <a:pPr algn="l">
              <a:lnSpc>
                <a:spcPct val="80000"/>
              </a:lnSpc>
            </a:pPr>
            <a:r>
              <a:rPr lang="zh-CN" altLang="en-US" sz="2800" dirty="0" smtClean="0">
                <a:solidFill>
                  <a:schemeClr val="tx1"/>
                </a:solidFill>
                <a:latin typeface="黑体" pitchFamily="49" charset="-122"/>
                <a:ea typeface="黑体" pitchFamily="49" charset="-122"/>
              </a:rPr>
              <a:t>  答辩人：</a:t>
            </a:r>
            <a:r>
              <a:rPr lang="zh-CN" altLang="en-US" sz="2800" dirty="0" smtClean="0">
                <a:solidFill>
                  <a:schemeClr val="tx1"/>
                </a:solidFill>
                <a:ea typeface="华文行楷" pitchFamily="2" charset="-122"/>
              </a:rPr>
              <a:t>侍</a:t>
            </a:r>
            <a:r>
              <a:rPr lang="zh-CN" altLang="en-US" sz="2800" dirty="0">
                <a:solidFill>
                  <a:schemeClr val="tx1"/>
                </a:solidFill>
                <a:ea typeface="华文行楷" pitchFamily="2" charset="-122"/>
              </a:rPr>
              <a:t>路登</a:t>
            </a:r>
          </a:p>
          <a:p>
            <a:pPr algn="l">
              <a:lnSpc>
                <a:spcPct val="80000"/>
              </a:lnSpc>
            </a:pPr>
            <a:r>
              <a:rPr lang="zh-CN" altLang="en-US" sz="2800" dirty="0" smtClean="0">
                <a:solidFill>
                  <a:schemeClr val="tx1"/>
                </a:solidFill>
                <a:latin typeface="黑体" pitchFamily="49" charset="-122"/>
                <a:ea typeface="黑体" pitchFamily="49" charset="-122"/>
              </a:rPr>
              <a:t>指导老师：</a:t>
            </a:r>
            <a:r>
              <a:rPr lang="zh-CN" altLang="en-US" sz="2800" dirty="0" smtClean="0">
                <a:solidFill>
                  <a:schemeClr val="tx1"/>
                </a:solidFill>
                <a:ea typeface="华文行楷" pitchFamily="2" charset="-122"/>
              </a:rPr>
              <a:t>宋明黎</a:t>
            </a:r>
            <a:endParaRPr lang="zh-CN" altLang="en-US" sz="2800" dirty="0">
              <a:solidFill>
                <a:schemeClr val="tx1"/>
              </a:solidFill>
              <a:ea typeface="华文行楷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813"/>
    </mc:Choice>
    <mc:Fallback xmlns="">
      <p:transition spd="slow" advTm="12813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基于盲人空间认知的室内地图</a:t>
            </a:r>
            <a:r>
              <a:rPr lang="zh-CN" altLang="en-US" dirty="0"/>
              <a:t>建模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8" name="Rectangle 8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3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82335884"/>
              </p:ext>
            </p:extLst>
          </p:nvPr>
        </p:nvGraphicFramePr>
        <p:xfrm>
          <a:off x="827584" y="1628800"/>
          <a:ext cx="7490095" cy="39604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922" name="Visio" r:id="rId3" imgW="11332464" imgH="5968465" progId="Visio.Drawing.11">
                  <p:embed/>
                </p:oleObj>
              </mc:Choice>
              <mc:Fallback>
                <p:oleObj name="Visio" r:id="rId3" imgW="11332464" imgH="5968465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7584" y="1628800"/>
                        <a:ext cx="7490095" cy="396044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100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0437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8674"/>
    </mc:Choice>
    <mc:Fallback xmlns="">
      <p:transition advTm="8674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基于盲人空间认知的室内地图</a:t>
            </a:r>
            <a:r>
              <a:rPr lang="zh-CN" altLang="en-US" dirty="0"/>
              <a:t>建模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8" name="Rectangle 8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3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5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100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10" name="对象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0103317"/>
              </p:ext>
            </p:extLst>
          </p:nvPr>
        </p:nvGraphicFramePr>
        <p:xfrm>
          <a:off x="827480" y="1628800"/>
          <a:ext cx="7488936" cy="39604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351" name="Visio" r:id="rId3" imgW="11332464" imgH="5968465" progId="Visio.Drawing.11">
                  <p:embed/>
                </p:oleObj>
              </mc:Choice>
              <mc:Fallback>
                <p:oleObj name="Visio" r:id="rId3" imgW="11332464" imgH="5968465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7480" y="1628800"/>
                        <a:ext cx="7488936" cy="396044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77425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945"/>
    </mc:Choice>
    <mc:Fallback xmlns="">
      <p:transition advTm="1945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基于综合权值的最优路径计算</a:t>
            </a:r>
            <a:endParaRPr lang="en-US" altLang="zh-CN" dirty="0" smtClean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影响视力残疾人室内出行的</a:t>
            </a:r>
            <a:r>
              <a:rPr lang="en-US" altLang="zh-CN" dirty="0" smtClean="0"/>
              <a:t>6</a:t>
            </a:r>
            <a:r>
              <a:rPr lang="zh-CN" altLang="en-US" dirty="0" smtClean="0"/>
              <a:t>个主要因素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链接沿墙距离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链接自由距离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链接中的直角弯数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链接中的非直角弯数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链接中的楼梯数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链接中的电梯数</a:t>
            </a:r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15057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2580">
        <p:fade/>
      </p:transition>
    </mc:Choice>
    <mc:Fallback xmlns="">
      <p:transition spd="med" advTm="2258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900" decel="100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900" decel="100000" fill="hold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900" decel="100000" fill="hold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500"/>
                            </p:stCondLst>
                            <p:childTnLst>
                              <p:par>
                                <p:cTn id="30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900" decel="100000" fill="hold"/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500"/>
                            </p:stCondLst>
                            <p:childTnLst>
                              <p:par>
                                <p:cTn id="37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900" decel="100000" fill="hold"/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500"/>
                            </p:stCondLst>
                            <p:childTnLst>
                              <p:par>
                                <p:cTn id="44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900" decel="100000" fill="hold"/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6500"/>
                            </p:stCondLst>
                            <p:childTnLst>
                              <p:par>
                                <p:cTn id="51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02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02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900" decel="100000" fill="hold"/>
                                        <p:tgtEl>
                                          <p:spTgt spid="102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2" grpId="0"/>
      <p:bldP spid="1024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基于综合权值的最优路径计算</a:t>
            </a:r>
            <a:endParaRPr lang="en-US" altLang="zh-CN" dirty="0" smtClean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使用层次分析法确定各因素权值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09423251"/>
              </p:ext>
            </p:extLst>
          </p:nvPr>
        </p:nvGraphicFramePr>
        <p:xfrm>
          <a:off x="1771551" y="2176463"/>
          <a:ext cx="5392737" cy="3484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96" name="Visio" r:id="rId5" imgW="5392522" imgH="3484746" progId="Visio.Drawing.11">
                  <p:embed/>
                </p:oleObj>
              </mc:Choice>
              <mc:Fallback>
                <p:oleObj name="Visio" r:id="rId5" imgW="5392522" imgH="3484746" progId="Visio.Drawing.11">
                  <p:embed/>
                  <p:pic>
                    <p:nvPicPr>
                      <p:cNvPr id="0" name="对象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71551" y="2176463"/>
                        <a:ext cx="5392737" cy="34845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custDataLst>
      <p:tags r:id="rId2"/>
    </p:custDataLst>
    <p:extLst>
      <p:ext uri="{BB962C8B-B14F-4D97-AF65-F5344CB8AC3E}">
        <p14:creationId xmlns:p14="http://schemas.microsoft.com/office/powerpoint/2010/main" val="2449307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8477">
        <p:fade/>
      </p:transition>
    </mc:Choice>
    <mc:Fallback xmlns="">
      <p:transition spd="med" advTm="1847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5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基于综合权值的最优路径计算</a:t>
            </a:r>
            <a:endParaRPr lang="en-US" altLang="zh-CN" dirty="0" smtClean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路径综合权值计算公式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矩形 5"/>
              <p:cNvSpPr/>
              <p:nvPr/>
            </p:nvSpPr>
            <p:spPr>
              <a:xfrm>
                <a:off x="1331640" y="2442384"/>
                <a:ext cx="5904656" cy="126541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i="1">
                          <a:latin typeface="Cambria Math"/>
                        </a:rPr>
                        <m:t>𝑊</m:t>
                      </m:r>
                      <m:r>
                        <a:rPr lang="en-US" altLang="zh-CN" sz="2000" i="1">
                          <a:latin typeface="Cambria Math"/>
                        </a:rPr>
                        <m:t>=</m:t>
                      </m:r>
                      <m:nary>
                        <m:naryPr>
                          <m:chr m:val="∑"/>
                          <m:limLoc m:val="undOvr"/>
                          <m:ctrlPr>
                            <a:rPr lang="zh-CN" altLang="zh-CN" sz="2000" i="1">
                              <a:latin typeface="Cambria Math"/>
                            </a:rPr>
                          </m:ctrlPr>
                        </m:naryPr>
                        <m:sub>
                          <m:r>
                            <a:rPr lang="en-US" altLang="zh-CN" sz="2000" i="1">
                              <a:latin typeface="Cambria Math"/>
                            </a:rPr>
                            <m:t>𝑖</m:t>
                          </m:r>
                          <m:r>
                            <a:rPr lang="en-US" altLang="zh-CN" sz="2000" i="1">
                              <a:latin typeface="Cambria Math"/>
                            </a:rPr>
                            <m:t>=1</m:t>
                          </m:r>
                        </m:sub>
                        <m:sup>
                          <m:r>
                            <a:rPr lang="en-US" altLang="zh-CN" sz="2000" i="1">
                              <a:latin typeface="Cambria Math"/>
                            </a:rPr>
                            <m:t>6</m:t>
                          </m:r>
                        </m:sup>
                        <m:e>
                          <m:sSub>
                            <m:sSubPr>
                              <m:ctrlPr>
                                <a:rPr lang="zh-CN" altLang="zh-CN" sz="2000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altLang="zh-CN" sz="2000" i="1">
                                  <a:latin typeface="Cambria Math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altLang="zh-CN" sz="2000" i="1">
                                  <a:latin typeface="Cambria Math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zh-CN" altLang="zh-CN" sz="2000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altLang="zh-CN" sz="2000" i="1">
                                  <a:latin typeface="Cambria Math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altLang="zh-CN" sz="2000" i="1">
                                  <a:latin typeface="Cambria Math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  <m:r>
                        <a:rPr lang="en-US" altLang="zh-CN" sz="2000" i="1">
                          <a:latin typeface="Cambria Math"/>
                        </a:rPr>
                        <m:t>=</m:t>
                      </m:r>
                      <m:r>
                        <a:rPr lang="en-US" altLang="zh-CN" sz="2000">
                          <a:latin typeface="Cambria Math"/>
                        </a:rPr>
                        <m:t>0.0754</m:t>
                      </m:r>
                      <m:sSub>
                        <m:sSubPr>
                          <m:ctrlPr>
                            <a:rPr lang="zh-CN" altLang="zh-CN" sz="2000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altLang="zh-CN" sz="2000" i="1">
                              <a:latin typeface="Cambria Math"/>
                            </a:rPr>
                            <m:t>𝑏</m:t>
                          </m:r>
                        </m:e>
                        <m:sub>
                          <m:r>
                            <a:rPr lang="en-US" altLang="zh-CN" sz="2000" i="1">
                              <a:latin typeface="Cambria Math"/>
                            </a:rPr>
                            <m:t>1</m:t>
                          </m:r>
                        </m:sub>
                      </m:sSub>
                      <m:r>
                        <a:rPr lang="en-US" altLang="zh-CN" sz="2000" i="1">
                          <a:latin typeface="Cambria Math"/>
                        </a:rPr>
                        <m:t>+</m:t>
                      </m:r>
                      <m:sSub>
                        <m:sSubPr>
                          <m:ctrlPr>
                            <a:rPr lang="zh-CN" altLang="zh-CN" sz="2000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altLang="zh-CN" sz="2000">
                              <a:latin typeface="Cambria Math"/>
                            </a:rPr>
                            <m:t>0.2126</m:t>
                          </m:r>
                          <m:r>
                            <a:rPr lang="en-US" altLang="zh-CN" sz="2000" i="1">
                              <a:latin typeface="Cambria Math"/>
                            </a:rPr>
                            <m:t>𝑏</m:t>
                          </m:r>
                        </m:e>
                        <m:sub>
                          <m:r>
                            <a:rPr lang="en-US" altLang="zh-CN" sz="2000" i="1">
                              <a:latin typeface="Cambria Math"/>
                            </a:rPr>
                            <m:t>2</m:t>
                          </m:r>
                        </m:sub>
                      </m:sSub>
                      <m:r>
                        <a:rPr lang="en-US" altLang="zh-CN" sz="2000" i="1">
                          <a:latin typeface="Cambria Math"/>
                        </a:rPr>
                        <m:t>+</m:t>
                      </m:r>
                      <m:sSub>
                        <m:sSubPr>
                          <m:ctrlPr>
                            <a:rPr lang="zh-CN" altLang="zh-CN" sz="2000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altLang="zh-CN" sz="2000">
                              <a:latin typeface="Cambria Math"/>
                            </a:rPr>
                            <m:t>0.0388</m:t>
                          </m:r>
                          <m:r>
                            <a:rPr lang="en-US" altLang="zh-CN" sz="2000" i="1">
                              <a:latin typeface="Cambria Math"/>
                            </a:rPr>
                            <m:t>𝑏</m:t>
                          </m:r>
                        </m:e>
                        <m:sub>
                          <m:r>
                            <a:rPr lang="en-US" altLang="zh-CN" sz="2000" i="1">
                              <a:latin typeface="Cambria Math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zh-CN" altLang="zh-CN" sz="20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i="1">
                          <a:latin typeface="Cambria Math"/>
                        </a:rPr>
                        <m:t>                            +</m:t>
                      </m:r>
                      <m:r>
                        <a:rPr lang="en-US" altLang="zh-CN" sz="2000">
                          <a:latin typeface="Cambria Math"/>
                        </a:rPr>
                        <m:t>0.1367</m:t>
                      </m:r>
                      <m:sSub>
                        <m:sSubPr>
                          <m:ctrlPr>
                            <a:rPr lang="zh-CN" altLang="zh-CN" sz="2000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altLang="zh-CN" sz="2000" i="1">
                              <a:latin typeface="Cambria Math"/>
                            </a:rPr>
                            <m:t>𝑏</m:t>
                          </m:r>
                        </m:e>
                        <m:sub>
                          <m:r>
                            <a:rPr lang="en-US" altLang="zh-CN" sz="2000" i="1">
                              <a:latin typeface="Cambria Math"/>
                            </a:rPr>
                            <m:t>4</m:t>
                          </m:r>
                        </m:sub>
                      </m:sSub>
                      <m:r>
                        <a:rPr lang="en-US" altLang="zh-CN" sz="2000" i="1">
                          <a:latin typeface="Cambria Math"/>
                        </a:rPr>
                        <m:t>+</m:t>
                      </m:r>
                      <m:sSub>
                        <m:sSubPr>
                          <m:ctrlPr>
                            <a:rPr lang="zh-CN" altLang="zh-CN" sz="2000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altLang="zh-CN" sz="2000">
                              <a:latin typeface="Cambria Math"/>
                            </a:rPr>
                            <m:t>0.3395</m:t>
                          </m:r>
                          <m:r>
                            <a:rPr lang="en-US" altLang="zh-CN" sz="2000" i="1">
                              <a:latin typeface="Cambria Math"/>
                            </a:rPr>
                            <m:t>𝑏</m:t>
                          </m:r>
                        </m:e>
                        <m:sub>
                          <m:r>
                            <a:rPr lang="en-US" altLang="zh-CN" sz="2000" i="1">
                              <a:latin typeface="Cambria Math"/>
                            </a:rPr>
                            <m:t>5</m:t>
                          </m:r>
                        </m:sub>
                      </m:sSub>
                      <m:r>
                        <a:rPr lang="en-US" altLang="zh-CN" sz="2000" i="1">
                          <a:latin typeface="Cambria Math"/>
                        </a:rPr>
                        <m:t>+</m:t>
                      </m:r>
                      <m:sSub>
                        <m:sSubPr>
                          <m:ctrlPr>
                            <a:rPr lang="zh-CN" altLang="zh-CN" sz="2000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altLang="zh-CN" sz="2000">
                              <a:latin typeface="Cambria Math"/>
                            </a:rPr>
                            <m:t>0.1970</m:t>
                          </m:r>
                          <m:r>
                            <a:rPr lang="en-US" altLang="zh-CN" sz="2000" i="1">
                              <a:latin typeface="Cambria Math"/>
                            </a:rPr>
                            <m:t>𝑏</m:t>
                          </m:r>
                        </m:e>
                        <m:sub>
                          <m:r>
                            <a:rPr lang="en-US" altLang="zh-CN" sz="2000" i="1">
                              <a:latin typeface="Cambria Math"/>
                            </a:rPr>
                            <m:t>6</m:t>
                          </m:r>
                        </m:sub>
                      </m:sSub>
                    </m:oMath>
                  </m:oMathPara>
                </a14:m>
                <a:endParaRPr lang="zh-CN" altLang="en-US" sz="2000" dirty="0"/>
              </a:p>
            </p:txBody>
          </p:sp>
        </mc:Choice>
        <mc:Fallback xmlns="">
          <p:sp>
            <p:nvSpPr>
              <p:cNvPr id="6" name="矩形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1640" y="2442384"/>
                <a:ext cx="5904656" cy="1265411"/>
              </a:xfrm>
              <a:prstGeom prst="rect">
                <a:avLst/>
              </a:prstGeom>
              <a:blipFill rotWithShape="1">
                <a:blip r:embed="rId3"/>
                <a:stretch>
                  <a:fillRect b="-48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4058049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238"/>
    </mc:Choice>
    <mc:Fallback xmlns="">
      <p:transition advTm="62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3" grpId="0" build="p"/>
      <p:bldP spid="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基于综合权值的最优路径计算</a:t>
            </a:r>
            <a:endParaRPr lang="en-US" altLang="zh-CN" dirty="0" smtClean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最优路径对比</a:t>
            </a:r>
            <a:r>
              <a:rPr lang="en-US" altLang="zh-CN" dirty="0" smtClean="0"/>
              <a:t>1</a:t>
            </a:r>
            <a:endParaRPr lang="zh-CN" altLang="en-US" dirty="0" smtClean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4" name="对象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10189372"/>
              </p:ext>
            </p:extLst>
          </p:nvPr>
        </p:nvGraphicFramePr>
        <p:xfrm>
          <a:off x="822960" y="2103120"/>
          <a:ext cx="7488936" cy="411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51" name="Visio" r:id="rId4" imgW="11332464" imgH="6508577" progId="Visio.Drawing.11">
                  <p:embed/>
                </p:oleObj>
              </mc:Choice>
              <mc:Fallback>
                <p:oleObj name="Visio" r:id="rId4" imgW="11332464" imgH="6508577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2960" y="2103120"/>
                        <a:ext cx="7488936" cy="41148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custDataLst>
      <p:tags r:id="rId2"/>
    </p:custDataLst>
    <p:extLst>
      <p:ext uri="{BB962C8B-B14F-4D97-AF65-F5344CB8AC3E}">
        <p14:creationId xmlns:p14="http://schemas.microsoft.com/office/powerpoint/2010/main" val="695697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19483"/>
    </mc:Choice>
    <mc:Fallback xmlns="">
      <p:transition advTm="194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基于综合权值的最优路径计算</a:t>
            </a:r>
            <a:endParaRPr lang="en-US" altLang="zh-CN" dirty="0" smtClean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最优路径对比</a:t>
            </a:r>
            <a:r>
              <a:rPr lang="en-US" altLang="zh-CN" dirty="0" smtClean="0"/>
              <a:t>2</a:t>
            </a:r>
            <a:endParaRPr lang="zh-CN" altLang="en-US" dirty="0" smtClean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6" name="对象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66069787"/>
              </p:ext>
            </p:extLst>
          </p:nvPr>
        </p:nvGraphicFramePr>
        <p:xfrm>
          <a:off x="822960" y="2103120"/>
          <a:ext cx="7488936" cy="411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99" name="Visio" r:id="rId4" imgW="11332464" imgH="6076749" progId="Visio.Drawing.11">
                  <p:embed/>
                </p:oleObj>
              </mc:Choice>
              <mc:Fallback>
                <p:oleObj name="Visio" r:id="rId4" imgW="11332464" imgH="6076749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2960" y="2103120"/>
                        <a:ext cx="7488936" cy="41148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custDataLst>
      <p:tags r:id="rId2"/>
    </p:custDataLst>
    <p:extLst>
      <p:ext uri="{BB962C8B-B14F-4D97-AF65-F5344CB8AC3E}">
        <p14:creationId xmlns:p14="http://schemas.microsoft.com/office/powerpoint/2010/main" val="2947661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0841"/>
    </mc:Choice>
    <mc:Fallback xmlns="">
      <p:transition advTm="108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系统实现</a:t>
            </a:r>
            <a:endParaRPr lang="en-US" altLang="zh-CN" dirty="0" smtClean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系统架构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08184679"/>
              </p:ext>
            </p:extLst>
          </p:nvPr>
        </p:nvGraphicFramePr>
        <p:xfrm>
          <a:off x="755576" y="2277046"/>
          <a:ext cx="7411460" cy="27361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146" name="Visio" r:id="rId4" imgW="5644490" imgH="2080661" progId="Visio.Drawing.11">
                  <p:embed/>
                </p:oleObj>
              </mc:Choice>
              <mc:Fallback>
                <p:oleObj name="Visio" r:id="rId4" imgW="5644490" imgH="2080661" progId="Visio.Drawing.11">
                  <p:embed/>
                  <p:pic>
                    <p:nvPicPr>
                      <p:cNvPr id="0" name="对象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55576" y="2277046"/>
                        <a:ext cx="7411460" cy="273613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custDataLst>
      <p:tags r:id="rId2"/>
    </p:custDataLst>
    <p:extLst>
      <p:ext uri="{BB962C8B-B14F-4D97-AF65-F5344CB8AC3E}">
        <p14:creationId xmlns:p14="http://schemas.microsoft.com/office/powerpoint/2010/main" val="2083803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4230">
        <p:fade/>
      </p:transition>
    </mc:Choice>
    <mc:Fallback xmlns="">
      <p:transition spd="med" advTm="3423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900" decel="100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2" grpId="0"/>
      <p:bldP spid="1024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服务器</a:t>
            </a:r>
            <a:r>
              <a:rPr lang="zh-CN" altLang="en-US" dirty="0"/>
              <a:t>端</a:t>
            </a:r>
            <a:r>
              <a:rPr lang="zh-CN" altLang="en-US" dirty="0" smtClean="0"/>
              <a:t>架构</a:t>
            </a:r>
            <a:endParaRPr lang="en-US" altLang="zh-CN" dirty="0" smtClean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20406643"/>
              </p:ext>
            </p:extLst>
          </p:nvPr>
        </p:nvGraphicFramePr>
        <p:xfrm>
          <a:off x="1327880" y="1196751"/>
          <a:ext cx="6268456" cy="47729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170" name="Visio" r:id="rId4" imgW="5082845" imgH="3873366" progId="Visio.Drawing.11">
                  <p:embed/>
                </p:oleObj>
              </mc:Choice>
              <mc:Fallback>
                <p:oleObj name="Visio" r:id="rId4" imgW="5082845" imgH="3873366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27880" y="1196751"/>
                        <a:ext cx="6268456" cy="4772999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custDataLst>
      <p:tags r:id="rId2"/>
    </p:custDataLst>
    <p:extLst>
      <p:ext uri="{BB962C8B-B14F-4D97-AF65-F5344CB8AC3E}">
        <p14:creationId xmlns:p14="http://schemas.microsoft.com/office/powerpoint/2010/main" val="1859485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5468">
        <p:fade/>
      </p:transition>
    </mc:Choice>
    <mc:Fallback xmlns="">
      <p:transition spd="med" advTm="1546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客户端架构</a:t>
            </a:r>
            <a:endParaRPr lang="en-US" altLang="zh-CN" dirty="0" smtClean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89383461"/>
              </p:ext>
            </p:extLst>
          </p:nvPr>
        </p:nvGraphicFramePr>
        <p:xfrm>
          <a:off x="946291" y="1417638"/>
          <a:ext cx="6866069" cy="4089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94" name="Visio" r:id="rId4" imgW="5176723" imgH="3088506" progId="Visio.Drawing.11">
                  <p:embed/>
                </p:oleObj>
              </mc:Choice>
              <mc:Fallback>
                <p:oleObj name="Visio" r:id="rId4" imgW="5176723" imgH="3088506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6291" y="1417638"/>
                        <a:ext cx="6866069" cy="4089350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custDataLst>
      <p:tags r:id="rId2"/>
    </p:custDataLst>
    <p:extLst>
      <p:ext uri="{BB962C8B-B14F-4D97-AF65-F5344CB8AC3E}">
        <p14:creationId xmlns:p14="http://schemas.microsoft.com/office/powerpoint/2010/main" val="2468903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864">
        <p:fade/>
      </p:transition>
    </mc:Choice>
    <mc:Fallback xmlns="">
      <p:transition spd="med" advTm="586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背景介绍</a:t>
            </a:r>
            <a:endParaRPr lang="zh-CN" altLang="en-US" dirty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室内导航需求增加</a:t>
            </a:r>
            <a:endParaRPr lang="zh-CN" altLang="en-US" dirty="0"/>
          </a:p>
          <a:p>
            <a:pPr lvl="1"/>
            <a:r>
              <a:rPr lang="zh-CN" altLang="en-US" dirty="0" smtClean="0"/>
              <a:t>室内容易迷路，浪费时间：路程上</a:t>
            </a:r>
            <a:r>
              <a:rPr lang="zh-CN" altLang="en-US" b="1" dirty="0" smtClean="0">
                <a:solidFill>
                  <a:srgbClr val="FF0000"/>
                </a:solidFill>
              </a:rPr>
              <a:t>多</a:t>
            </a:r>
            <a:r>
              <a:rPr lang="en-US" altLang="zh-CN" b="1" dirty="0" smtClean="0">
                <a:solidFill>
                  <a:srgbClr val="FF0000"/>
                </a:solidFill>
              </a:rPr>
              <a:t>36.8%</a:t>
            </a:r>
            <a:r>
              <a:rPr lang="zh-CN" altLang="en-US" dirty="0" smtClean="0"/>
              <a:t>，时间上</a:t>
            </a:r>
            <a:r>
              <a:rPr lang="zh-CN" altLang="en-US" b="1" dirty="0" smtClean="0">
                <a:solidFill>
                  <a:srgbClr val="FF0000"/>
                </a:solidFill>
              </a:rPr>
              <a:t>多</a:t>
            </a:r>
            <a:r>
              <a:rPr lang="en-US" altLang="zh-CN" b="1" dirty="0" smtClean="0">
                <a:solidFill>
                  <a:srgbClr val="FF0000"/>
                </a:solidFill>
              </a:rPr>
              <a:t>96%</a:t>
            </a:r>
          </a:p>
          <a:p>
            <a:pPr lvl="1"/>
            <a:r>
              <a:rPr lang="zh-CN" altLang="en-US" dirty="0" smtClean="0"/>
              <a:t>对视力残疾人，情况更糟糕：全球</a:t>
            </a:r>
            <a:r>
              <a:rPr lang="en-US" altLang="zh-CN" b="1" dirty="0" smtClean="0">
                <a:solidFill>
                  <a:srgbClr val="FF0000"/>
                </a:solidFill>
              </a:rPr>
              <a:t>2.85</a:t>
            </a:r>
            <a:r>
              <a:rPr lang="zh-CN" altLang="en-US" b="1" dirty="0" smtClean="0">
                <a:solidFill>
                  <a:srgbClr val="FF0000"/>
                </a:solidFill>
              </a:rPr>
              <a:t>亿</a:t>
            </a:r>
            <a:r>
              <a:rPr lang="zh-CN" altLang="en-US" dirty="0" smtClean="0"/>
              <a:t>，其中</a:t>
            </a:r>
            <a:r>
              <a:rPr lang="en-US" altLang="zh-CN" b="1" dirty="0" smtClean="0">
                <a:solidFill>
                  <a:srgbClr val="FF0000"/>
                </a:solidFill>
              </a:rPr>
              <a:t>3900</a:t>
            </a:r>
            <a:r>
              <a:rPr lang="zh-CN" altLang="en-US" b="1" dirty="0" smtClean="0">
                <a:solidFill>
                  <a:srgbClr val="FF0000"/>
                </a:solidFill>
              </a:rPr>
              <a:t>万</a:t>
            </a:r>
            <a:r>
              <a:rPr lang="zh-CN" altLang="en-US" dirty="0" smtClean="0"/>
              <a:t>盲人</a:t>
            </a:r>
            <a:endParaRPr lang="zh-CN" altLang="en-US" dirty="0"/>
          </a:p>
          <a:p>
            <a:r>
              <a:rPr lang="en-US" altLang="zh-CN" dirty="0" smtClean="0"/>
              <a:t>GPS</a:t>
            </a:r>
            <a:r>
              <a:rPr lang="zh-CN" altLang="en-US" dirty="0" smtClean="0"/>
              <a:t>无法应用到室内导航系统</a:t>
            </a:r>
            <a:endParaRPr lang="zh-CN" altLang="en-US" dirty="0"/>
          </a:p>
          <a:p>
            <a:pPr lvl="1"/>
            <a:r>
              <a:rPr lang="zh-CN" altLang="en-US" dirty="0" smtClean="0"/>
              <a:t>本身精度不足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不能提供高度信息</a:t>
            </a:r>
            <a:endParaRPr lang="en-US" altLang="zh-CN" dirty="0" smtClean="0"/>
          </a:p>
          <a:p>
            <a:pPr lvl="1"/>
            <a:r>
              <a:rPr lang="zh-CN" altLang="en-US" dirty="0"/>
              <a:t>在</a:t>
            </a:r>
            <a:r>
              <a:rPr lang="zh-CN" altLang="en-US" dirty="0" smtClean="0"/>
              <a:t>室内信号衰减</a:t>
            </a:r>
            <a:endParaRPr lang="zh-CN" altLang="en-US" dirty="0"/>
          </a:p>
          <a:p>
            <a:r>
              <a:rPr lang="zh-CN" altLang="en-US" dirty="0" smtClean="0"/>
              <a:t>现有室内导航系统针对性欠缺</a:t>
            </a:r>
            <a:endParaRPr lang="zh-CN" altLang="en-US" dirty="0"/>
          </a:p>
          <a:p>
            <a:pPr lvl="1"/>
            <a:r>
              <a:rPr lang="zh-CN" altLang="en-US" dirty="0" smtClean="0"/>
              <a:t>大都针对视力完好的人设计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未能深入分析视力残疾人的特殊需求</a:t>
            </a:r>
            <a:endParaRPr lang="zh-CN" altLang="en-US" dirty="0"/>
          </a:p>
          <a:p>
            <a:pPr lvl="1"/>
            <a:endParaRPr lang="zh-CN" altLang="en-US" dirty="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0869">
        <p:fade/>
      </p:transition>
    </mc:Choice>
    <mc:Fallback xmlns="">
      <p:transition spd="med" advTm="5086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900" decel="100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900" decel="100000" fill="hold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900" decel="100000" fill="hold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900" decel="100000" fill="hold"/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900" decel="100000" fill="hold"/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900" decel="100000" fill="hold"/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02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02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900" decel="100000" fill="hold"/>
                                        <p:tgtEl>
                                          <p:spTgt spid="102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02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02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900" decel="100000" fill="hold"/>
                                        <p:tgtEl>
                                          <p:spTgt spid="102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102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02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900" decel="100000" fill="hold"/>
                                        <p:tgtEl>
                                          <p:spTgt spid="102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1024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024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900" decel="100000" fill="hold"/>
                                        <p:tgtEl>
                                          <p:spTgt spid="1024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2" grpId="0"/>
      <p:bldP spid="10243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系统</a:t>
            </a:r>
            <a:r>
              <a:rPr lang="zh-CN" altLang="en-US" dirty="0"/>
              <a:t>展示</a:t>
            </a:r>
            <a:endParaRPr lang="en-US" altLang="zh-CN" dirty="0" smtClean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系统</a:t>
            </a:r>
            <a:r>
              <a:rPr lang="zh-CN" altLang="en-US" dirty="0"/>
              <a:t>部署</a:t>
            </a:r>
            <a:endParaRPr lang="zh-CN" altLang="en-US" dirty="0" smtClean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10" name="图片 9" descr="C:\Users\azure\Desktop\【批量下载】IMG_20140102_165259等\IMG_20140102_170547.jpg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2060848"/>
            <a:ext cx="2011680" cy="3203575"/>
          </a:xfrm>
          <a:prstGeom prst="rect">
            <a:avLst/>
          </a:prstGeom>
          <a:noFill/>
          <a:ln w="12700">
            <a:noFill/>
          </a:ln>
        </p:spPr>
      </p:pic>
      <p:pic>
        <p:nvPicPr>
          <p:cNvPr id="11" name="图片 10" descr="C:\Users\azure\Desktop\IMG_20140102_164443.jpg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9285" y="2060848"/>
            <a:ext cx="2011680" cy="3203575"/>
          </a:xfrm>
          <a:prstGeom prst="rect">
            <a:avLst/>
          </a:prstGeom>
          <a:noFill/>
          <a:ln w="12700">
            <a:noFill/>
          </a:ln>
        </p:spPr>
      </p:pic>
      <p:pic>
        <p:nvPicPr>
          <p:cNvPr id="12" name="图片 11" descr="C:\Users\azure\Desktop\【批量下载】IMG_20140102_165259等\IMG_20140102_164823.jpg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1026" y="2060848"/>
            <a:ext cx="2011680" cy="3203575"/>
          </a:xfrm>
          <a:prstGeom prst="rect">
            <a:avLst/>
          </a:prstGeom>
          <a:noFill/>
          <a:ln w="12700">
            <a:noFill/>
          </a:ln>
        </p:spPr>
      </p:pic>
      <p:pic>
        <p:nvPicPr>
          <p:cNvPr id="13" name="图片 12" descr="C:\Users\azure\Desktop\【批量下载】IMG_20140102_165259等\IMG_20140102_170107.jpg"/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2768" y="2060848"/>
            <a:ext cx="2011680" cy="3203575"/>
          </a:xfrm>
          <a:prstGeom prst="rect">
            <a:avLst/>
          </a:prstGeom>
          <a:noFill/>
          <a:ln w="12700">
            <a:noFill/>
          </a:ln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16889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4022">
        <p:fade/>
      </p:transition>
    </mc:Choice>
    <mc:Fallback xmlns="">
      <p:transition spd="med" advTm="2402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900" decel="100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5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3" presetClass="entr" presetSubtype="5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3" presetClass="entr" presetSubtype="5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3" presetClass="entr" presetSubtype="5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2" grpId="0"/>
      <p:bldP spid="1024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系统</a:t>
            </a:r>
            <a:r>
              <a:rPr lang="zh-CN" altLang="en-US" dirty="0"/>
              <a:t>展示</a:t>
            </a:r>
            <a:endParaRPr lang="en-US" altLang="zh-CN" dirty="0" smtClean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客户端</a:t>
            </a:r>
            <a:r>
              <a:rPr lang="zh-CN" altLang="en-US" dirty="0"/>
              <a:t>展示</a:t>
            </a:r>
            <a:endParaRPr lang="zh-CN" altLang="en-US" dirty="0" smtClean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10" name="图片 9" descr="C:\Users\azure\Desktop\Screenshot_2014-01-02-23-54-56.png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344" y="2071985"/>
            <a:ext cx="2011680" cy="3200400"/>
          </a:xfrm>
          <a:prstGeom prst="rect">
            <a:avLst/>
          </a:prstGeom>
          <a:noFill/>
          <a:ln w="12700">
            <a:noFill/>
          </a:ln>
        </p:spPr>
      </p:pic>
      <p:pic>
        <p:nvPicPr>
          <p:cNvPr id="11" name="图片 10" descr="C:\Users\azure\AppData\Local\Microsoft\Windows\Temporary Internet Files\Content.Word\Screenshot_2014-01-05-14-32-15.png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8504" y="2071985"/>
            <a:ext cx="2011680" cy="3200400"/>
          </a:xfrm>
          <a:prstGeom prst="rect">
            <a:avLst/>
          </a:prstGeom>
          <a:noFill/>
          <a:ln w="12700">
            <a:noFill/>
          </a:ln>
        </p:spPr>
      </p:pic>
      <p:pic>
        <p:nvPicPr>
          <p:cNvPr id="12" name="图片 11" descr="C:\Users\azure\AppData\Local\Microsoft\Windows\Temporary Internet Files\Content.Word\Screenshot_2014-01-05-14-33-33.png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0664" y="2071985"/>
            <a:ext cx="2011680" cy="3200400"/>
          </a:xfrm>
          <a:prstGeom prst="rect">
            <a:avLst/>
          </a:prstGeom>
          <a:noFill/>
          <a:ln w="12700">
            <a:noFill/>
          </a:ln>
        </p:spPr>
      </p:pic>
      <p:pic>
        <p:nvPicPr>
          <p:cNvPr id="13" name="图片 12" descr="C:\Users\azure\AppData\Local\Microsoft\Windows\Temporary Internet Files\Content.Word\Screenshot_2014-01-05-14-41-11.png"/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2824" y="2071985"/>
            <a:ext cx="2011680" cy="3200400"/>
          </a:xfrm>
          <a:prstGeom prst="rect">
            <a:avLst/>
          </a:prstGeom>
          <a:noFill/>
          <a:ln w="12700">
            <a:noFill/>
          </a:ln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3323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819"/>
    </mc:Choice>
    <mc:Fallback xmlns="">
      <p:transition advTm="48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5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3" presetClass="entr" presetSubtype="5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3" presetClass="entr" presetSubtype="5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3" presetClass="entr" presetSubtype="5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总结</a:t>
            </a:r>
            <a:endParaRPr lang="zh-CN" altLang="en-US" dirty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提出了一种室内地图构建方法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基于盲人的空间认知</a:t>
            </a:r>
            <a:endParaRPr lang="en-US" altLang="zh-CN" dirty="0" smtClean="0"/>
          </a:p>
          <a:p>
            <a:pPr marL="342900" lvl="1" indent="-342900">
              <a:buClrTx/>
              <a:buBlip>
                <a:blip r:embed="rId3"/>
              </a:buBlip>
            </a:pPr>
            <a:r>
              <a:rPr lang="zh-CN" altLang="en-US" sz="2400" dirty="0" smtClean="0">
                <a:cs typeface="+mn-cs"/>
              </a:rPr>
              <a:t>提出了一种基于综合权值的最优路径计算方法</a:t>
            </a:r>
            <a:endParaRPr lang="en-US" altLang="zh-CN" sz="2400" dirty="0">
              <a:cs typeface="+mn-cs"/>
            </a:endParaRPr>
          </a:p>
          <a:p>
            <a:pPr lvl="1"/>
            <a:r>
              <a:rPr lang="zh-CN" altLang="en-US" dirty="0" smtClean="0">
                <a:solidFill>
                  <a:srgbClr val="000000"/>
                </a:solidFill>
              </a:rPr>
              <a:t>综合考虑了影响</a:t>
            </a:r>
            <a:r>
              <a:rPr lang="zh-CN" altLang="en-US" dirty="0">
                <a:solidFill>
                  <a:srgbClr val="000000"/>
                </a:solidFill>
              </a:rPr>
              <a:t>视力</a:t>
            </a:r>
            <a:r>
              <a:rPr lang="zh-CN" altLang="en-US" dirty="0" smtClean="0">
                <a:solidFill>
                  <a:srgbClr val="000000"/>
                </a:solidFill>
              </a:rPr>
              <a:t>残疾人室内出行的各个因素</a:t>
            </a:r>
            <a:endParaRPr lang="en-US" altLang="zh-CN" dirty="0" smtClean="0">
              <a:solidFill>
                <a:srgbClr val="000000"/>
              </a:solidFill>
            </a:endParaRPr>
          </a:p>
          <a:p>
            <a:pPr lvl="1"/>
            <a:r>
              <a:rPr lang="zh-CN" altLang="en-US" dirty="0" smtClean="0">
                <a:solidFill>
                  <a:srgbClr val="000000"/>
                </a:solidFill>
              </a:rPr>
              <a:t>使用层次分析法确定了各因素权重</a:t>
            </a:r>
            <a:endParaRPr lang="en-US" altLang="zh-CN" sz="2400" dirty="0" smtClean="0">
              <a:cs typeface="+mn-cs"/>
            </a:endParaRPr>
          </a:p>
          <a:p>
            <a:pPr marL="342900" lvl="1" indent="-342900">
              <a:buClrTx/>
              <a:buBlip>
                <a:blip r:embed="rId3"/>
              </a:buBlip>
            </a:pPr>
            <a:r>
              <a:rPr lang="zh-CN" altLang="en-US" sz="2400" dirty="0" smtClean="0"/>
              <a:t>在</a:t>
            </a:r>
            <a:r>
              <a:rPr lang="en-US" altLang="zh-CN" sz="2400" dirty="0" smtClean="0"/>
              <a:t>Android</a:t>
            </a:r>
            <a:r>
              <a:rPr lang="zh-CN" altLang="en-US" sz="2400" dirty="0" smtClean="0"/>
              <a:t>平台上做了系统的实现，并通过实验证明了系统的完整性、稳定性和有效性</a:t>
            </a:r>
            <a:endParaRPr lang="en-US" altLang="zh-CN" sz="2400" dirty="0" smtClean="0"/>
          </a:p>
          <a:p>
            <a:pPr marL="342900" lvl="1" indent="-342900">
              <a:buClrTx/>
              <a:buBlip>
                <a:blip r:embed="rId3"/>
              </a:buBlip>
            </a:pPr>
            <a:endParaRPr lang="zh-CN" altLang="en-US" sz="2400" dirty="0">
              <a:cs typeface="+mn-cs"/>
            </a:endParaRPr>
          </a:p>
          <a:p>
            <a:pPr marL="457200" lvl="1" indent="0">
              <a:buNone/>
            </a:pPr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8007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3379">
        <p:fade/>
      </p:transition>
    </mc:Choice>
    <mc:Fallback xmlns="">
      <p:transition spd="med" advTm="4337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900" decel="100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900" decel="100000" fill="hold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900" decel="100000" fill="hold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900" decel="100000" fill="hold"/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900" decel="100000" fill="hold"/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900" decel="100000" fill="hold"/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2" grpId="0"/>
      <p:bldP spid="10243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>
          <a:xfrm>
            <a:off x="2627313" y="2493963"/>
            <a:ext cx="5040312" cy="1143000"/>
          </a:xfrm>
        </p:spPr>
        <p:txBody>
          <a:bodyPr/>
          <a:lstStyle/>
          <a:p>
            <a:r>
              <a:rPr lang="en-US" sz="5400" b="1" dirty="0">
                <a:solidFill>
                  <a:srgbClr val="000000"/>
                </a:solidFill>
                <a:latin typeface="Myriad Pro" pitchFamily="2" charset="0"/>
                <a:sym typeface="Myriad Pro" pitchFamily="2" charset="0"/>
              </a:rPr>
              <a:t>Thank You</a:t>
            </a:r>
            <a:r>
              <a:rPr lang="zh-CN" altLang="en-US" sz="5400" b="1">
                <a:solidFill>
                  <a:srgbClr val="000000"/>
                </a:solidFill>
                <a:latin typeface="Myriad Pro" pitchFamily="2" charset="0"/>
                <a:sym typeface="Myriad Pro" pitchFamily="2" charset="0"/>
              </a:rPr>
              <a:t>！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545"/>
    </mc:Choice>
    <mc:Fallback xmlns="">
      <p:transition spd="slow" advTm="10545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相关工作</a:t>
            </a:r>
            <a:endParaRPr lang="zh-CN" altLang="en-US" dirty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从</a:t>
            </a:r>
            <a:r>
              <a:rPr lang="en-US" altLang="zh-CN" dirty="0" smtClean="0"/>
              <a:t>CAD</a:t>
            </a:r>
            <a:r>
              <a:rPr lang="zh-CN" altLang="en-US" dirty="0" smtClean="0"/>
              <a:t>图构建室内地图</a:t>
            </a:r>
            <a:endParaRPr lang="zh-CN" altLang="en-US" dirty="0"/>
          </a:p>
          <a:p>
            <a:pPr lvl="1"/>
            <a:r>
              <a:rPr lang="en-US" altLang="zh-CN" i="1" dirty="0" err="1" smtClean="0"/>
              <a:t>Gilliéron</a:t>
            </a:r>
            <a:r>
              <a:rPr lang="en-US" altLang="zh-CN" i="1" dirty="0" smtClean="0"/>
              <a:t> P-Y, </a:t>
            </a:r>
            <a:r>
              <a:rPr lang="en-US" altLang="zh-CN" i="1" dirty="0" err="1" smtClean="0"/>
              <a:t>Merminod</a:t>
            </a:r>
            <a:r>
              <a:rPr lang="en-US" altLang="zh-CN" i="1" dirty="0" smtClean="0"/>
              <a:t> B. Personal navigation system for indoor applications[C]. 11th IAIN world congress, 2003 : 21-24. </a:t>
            </a:r>
          </a:p>
          <a:p>
            <a:pPr lvl="1"/>
            <a:r>
              <a:rPr lang="en-US" altLang="zh-CN" i="1" dirty="0" err="1" smtClean="0"/>
              <a:t>Miu</a:t>
            </a:r>
            <a:r>
              <a:rPr lang="en-US" altLang="zh-CN" i="1" dirty="0" smtClean="0"/>
              <a:t> A K L. Design and implementation of an indoor mobile navigation system[D].  </a:t>
            </a:r>
            <a:r>
              <a:rPr lang="en-US" altLang="zh-CN" i="1" dirty="0" err="1" smtClean="0"/>
              <a:t>Citeseer</a:t>
            </a:r>
            <a:r>
              <a:rPr lang="en-US" altLang="zh-CN" i="1" dirty="0" smtClean="0"/>
              <a:t>, 2002. </a:t>
            </a:r>
          </a:p>
          <a:p>
            <a:r>
              <a:rPr lang="zh-CN" altLang="en-US" dirty="0" smtClean="0"/>
              <a:t>使用</a:t>
            </a:r>
            <a:r>
              <a:rPr lang="en-US" altLang="zh-CN" dirty="0" smtClean="0"/>
              <a:t>NFC</a:t>
            </a:r>
            <a:r>
              <a:rPr lang="zh-CN" altLang="en-US" dirty="0" smtClean="0"/>
              <a:t>进行室内导航</a:t>
            </a:r>
            <a:endParaRPr lang="en-US" altLang="zh-CN" dirty="0" smtClean="0"/>
          </a:p>
          <a:p>
            <a:pPr lvl="1"/>
            <a:r>
              <a:rPr lang="en-US" altLang="zh-CN" i="1" dirty="0" err="1" smtClean="0"/>
              <a:t>Ozdenizci</a:t>
            </a:r>
            <a:r>
              <a:rPr lang="en-US" altLang="zh-CN" i="1" dirty="0" smtClean="0"/>
              <a:t> B, Ok K, </a:t>
            </a:r>
            <a:r>
              <a:rPr lang="en-US" altLang="zh-CN" i="1" dirty="0" err="1" smtClean="0"/>
              <a:t>Coskun</a:t>
            </a:r>
            <a:r>
              <a:rPr lang="en-US" altLang="zh-CN" i="1" dirty="0" smtClean="0"/>
              <a:t> V, </a:t>
            </a:r>
            <a:r>
              <a:rPr lang="en-US" altLang="zh-CN" i="1" dirty="0" err="1" smtClean="0"/>
              <a:t>Aydin</a:t>
            </a:r>
            <a:r>
              <a:rPr lang="en-US" altLang="zh-CN" i="1" dirty="0" smtClean="0"/>
              <a:t> M N. Development of an indoor navigation system using NFC technology[C]. Information and Computing (ICIC), 2011 Fourth International Conference on, 2011 : 11-14.</a:t>
            </a:r>
            <a:endParaRPr lang="zh-CN" altLang="en-US" i="1" dirty="0" smtClean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23142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6451">
        <p:fade/>
      </p:transition>
    </mc:Choice>
    <mc:Fallback xmlns="">
      <p:transition spd="med" advTm="6645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900" decel="100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900" decel="100000" fill="hold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900" decel="100000" fill="hold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900" decel="100000" fill="hold"/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900" decel="100000" fill="hold"/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2" grpId="0"/>
      <p:bldP spid="1024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内容提要</a:t>
            </a:r>
            <a:endParaRPr lang="zh-CN" altLang="en-US" dirty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基于拓扑模型的室内地图构建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CAD</a:t>
            </a:r>
            <a:r>
              <a:rPr lang="zh-CN" altLang="en-US" dirty="0" smtClean="0"/>
              <a:t>关键元素提取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基于盲人空间认知的室内地图</a:t>
            </a:r>
            <a:r>
              <a:rPr lang="zh-CN" altLang="en-US" dirty="0"/>
              <a:t>建模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节点标注与路径建立</a:t>
            </a:r>
            <a:endParaRPr lang="zh-CN" altLang="en-US" dirty="0"/>
          </a:p>
          <a:p>
            <a:r>
              <a:rPr lang="zh-CN" altLang="en-US" dirty="0" smtClean="0"/>
              <a:t>基于综合权值的最优路径计算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影响视力残疾人室内出行的主要因素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使用层次分析法确定各因素权值</a:t>
            </a:r>
            <a:endParaRPr lang="en-US" altLang="zh-CN" dirty="0" smtClean="0"/>
          </a:p>
          <a:p>
            <a:pPr marL="342900" lvl="1" indent="-342900">
              <a:buClrTx/>
              <a:buBlip>
                <a:blip r:embed="rId2"/>
              </a:buBlip>
            </a:pPr>
            <a:r>
              <a:rPr lang="zh-CN" altLang="en-US" sz="2400" dirty="0" smtClean="0">
                <a:cs typeface="+mn-cs"/>
              </a:rPr>
              <a:t>系统实现</a:t>
            </a:r>
            <a:endParaRPr lang="en-US" altLang="zh-CN" sz="2400" dirty="0" smtClean="0">
              <a:cs typeface="+mn-cs"/>
            </a:endParaRPr>
          </a:p>
          <a:p>
            <a:pPr marL="342900" lvl="1" indent="-342900">
              <a:buClrTx/>
              <a:buBlip>
                <a:blip r:embed="rId2"/>
              </a:buBlip>
            </a:pPr>
            <a:r>
              <a:rPr lang="zh-CN" altLang="en-US" sz="2400" dirty="0" smtClean="0"/>
              <a:t>总结</a:t>
            </a:r>
            <a:endParaRPr lang="en-US" altLang="zh-CN" sz="2400" dirty="0" smtClean="0"/>
          </a:p>
          <a:p>
            <a:pPr marL="342900" lvl="1" indent="-342900">
              <a:buClrTx/>
              <a:buBlip>
                <a:blip r:embed="rId2"/>
              </a:buBlip>
            </a:pPr>
            <a:endParaRPr lang="zh-CN" altLang="en-US" sz="2400" dirty="0">
              <a:cs typeface="+mn-cs"/>
            </a:endParaRPr>
          </a:p>
          <a:p>
            <a:pPr marL="457200" lvl="1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10799891"/>
      </p:ext>
    </p:extLst>
  </p:cSld>
  <p:clrMapOvr>
    <a:masterClrMapping/>
  </p:clrMapOvr>
  <p:transition advTm="25890">
    <p:dissolv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基于拓扑模型的室内地图构建</a:t>
            </a:r>
            <a:endParaRPr lang="en-US" altLang="zh-CN" dirty="0" smtClean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从</a:t>
            </a:r>
            <a:r>
              <a:rPr lang="en-US" altLang="zh-CN" dirty="0" smtClean="0"/>
              <a:t>CAD</a:t>
            </a:r>
            <a:r>
              <a:rPr lang="zh-CN" altLang="en-US" dirty="0" smtClean="0"/>
              <a:t>模型到拓扑模型的转换</a:t>
            </a:r>
            <a:endParaRPr lang="zh-CN" altLang="en-US" dirty="0"/>
          </a:p>
        </p:txBody>
      </p:sp>
      <p:pic>
        <p:nvPicPr>
          <p:cNvPr id="23557" name="Picture 5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965" y="2636912"/>
            <a:ext cx="3200400" cy="228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3558" name="Picture 6"/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8024" y="2636912"/>
            <a:ext cx="3200400" cy="228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右箭头 1"/>
          <p:cNvSpPr/>
          <p:nvPr/>
        </p:nvSpPr>
        <p:spPr>
          <a:xfrm>
            <a:off x="4106646" y="3604456"/>
            <a:ext cx="864096" cy="350912"/>
          </a:xfrm>
          <a:prstGeom prst="rightArrow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39924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1588">
        <p:fade/>
      </p:transition>
    </mc:Choice>
    <mc:Fallback xmlns="">
      <p:transition spd="med" advTm="2158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900" decel="100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8" dur="500"/>
                                        <p:tgtEl>
                                          <p:spTgt spid="235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6" dur="500"/>
                                        <p:tgtEl>
                                          <p:spTgt spid="235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2" grpId="0"/>
      <p:bldP spid="10243" grpId="0" build="p"/>
      <p:bldP spid="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lvl="1"/>
            <a:r>
              <a:rPr lang="en-US" altLang="zh-CN" dirty="0" smtClean="0"/>
              <a:t>CAD</a:t>
            </a:r>
            <a:r>
              <a:rPr lang="zh-CN" altLang="en-US" dirty="0" smtClean="0"/>
              <a:t>关键元素提取</a:t>
            </a:r>
            <a:endParaRPr lang="en-US" altLang="zh-CN" dirty="0" smtClean="0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25128393"/>
              </p:ext>
            </p:extLst>
          </p:nvPr>
        </p:nvGraphicFramePr>
        <p:xfrm>
          <a:off x="468534" y="1417638"/>
          <a:ext cx="8135914" cy="4603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413" name="Visio" r:id="rId5" imgW="11332464" imgH="6148538" progId="Visio.Drawing.11">
                  <p:embed/>
                </p:oleObj>
              </mc:Choice>
              <mc:Fallback>
                <p:oleObj name="Visio" r:id="rId5" imgW="11332464" imgH="6148538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8534" y="1417638"/>
                        <a:ext cx="8135914" cy="460365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79502237"/>
              </p:ext>
            </p:extLst>
          </p:nvPr>
        </p:nvGraphicFramePr>
        <p:xfrm>
          <a:off x="468511" y="1412776"/>
          <a:ext cx="8135937" cy="4603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414" name="Visio" r:id="rId7" imgW="11332464" imgH="6148538" progId="Visio.Drawing.11">
                  <p:embed/>
                </p:oleObj>
              </mc:Choice>
              <mc:Fallback>
                <p:oleObj name="Visio" r:id="rId7" imgW="11332464" imgH="6148538" progId="Visio.Drawing.11">
                  <p:embed/>
                  <p:pic>
                    <p:nvPicPr>
                      <p:cNvPr id="0" name="对象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8511" y="1412776"/>
                        <a:ext cx="8135937" cy="4603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81198590"/>
              </p:ext>
            </p:extLst>
          </p:nvPr>
        </p:nvGraphicFramePr>
        <p:xfrm>
          <a:off x="468511" y="1412776"/>
          <a:ext cx="8135937" cy="4603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415" name="Visio" r:id="rId9" imgW="11332464" imgH="6148538" progId="Visio.Drawing.11">
                  <p:embed/>
                </p:oleObj>
              </mc:Choice>
              <mc:Fallback>
                <p:oleObj name="Visio" r:id="rId9" imgW="11332464" imgH="6148538" progId="Visio.Drawing.11">
                  <p:embed/>
                  <p:pic>
                    <p:nvPicPr>
                      <p:cNvPr id="0" name="对象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8511" y="1412776"/>
                        <a:ext cx="8135937" cy="4603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20551774"/>
              </p:ext>
            </p:extLst>
          </p:nvPr>
        </p:nvGraphicFramePr>
        <p:xfrm>
          <a:off x="468511" y="1412776"/>
          <a:ext cx="8135937" cy="4603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416" name="Visio" r:id="rId11" imgW="11332464" imgH="6148538" progId="Visio.Drawing.11">
                  <p:embed/>
                </p:oleObj>
              </mc:Choice>
              <mc:Fallback>
                <p:oleObj name="Visio" r:id="rId11" imgW="11332464" imgH="6148538" progId="Visio.Drawing.11">
                  <p:embed/>
                  <p:pic>
                    <p:nvPicPr>
                      <p:cNvPr id="0" name="对象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8511" y="1412776"/>
                        <a:ext cx="8135937" cy="4603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custDataLst>
      <p:tags r:id="rId2"/>
    </p:custDataLst>
    <p:extLst>
      <p:ext uri="{BB962C8B-B14F-4D97-AF65-F5344CB8AC3E}">
        <p14:creationId xmlns:p14="http://schemas.microsoft.com/office/powerpoint/2010/main" val="649481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9358">
        <p:fade/>
      </p:transition>
    </mc:Choice>
    <mc:Fallback xmlns="">
      <p:transition spd="med" advTm="935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lvl="1"/>
            <a:r>
              <a:rPr lang="zh-CN" altLang="en-US" dirty="0" smtClean="0"/>
              <a:t>基于盲人空间认知的室内地图建模</a:t>
            </a:r>
            <a:endParaRPr lang="en-US" altLang="zh-CN" dirty="0" smtClean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盲人的空间认知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习惯沿着墙走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偏爱直角、直线</a:t>
            </a:r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23588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711">
        <p:fade/>
      </p:transition>
    </mc:Choice>
    <mc:Fallback xmlns="">
      <p:transition spd="med" advTm="1371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900" decel="100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900" decel="100000" fill="hold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900" decel="100000" fill="hold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2" grpId="0"/>
      <p:bldP spid="1024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基于盲人空间认知的室内地图</a:t>
            </a:r>
            <a:r>
              <a:rPr lang="zh-CN" altLang="en-US" dirty="0"/>
              <a:t>建模</a:t>
            </a:r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节点标注</a:t>
            </a:r>
            <a:endParaRPr lang="zh-CN" altLang="en-US" dirty="0"/>
          </a:p>
          <a:p>
            <a:pPr marL="457200" lvl="1" indent="0">
              <a:buNone/>
            </a:pPr>
            <a:endParaRPr lang="zh-CN" altLang="en-US" dirty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26645494"/>
              </p:ext>
            </p:extLst>
          </p:nvPr>
        </p:nvGraphicFramePr>
        <p:xfrm>
          <a:off x="827584" y="2055904"/>
          <a:ext cx="7344816" cy="39653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873" name="Visio" r:id="rId4" imgW="11332464" imgH="6148538" progId="Visio.Drawing.11">
                  <p:embed/>
                </p:oleObj>
              </mc:Choice>
              <mc:Fallback>
                <p:oleObj name="Visio" r:id="rId4" imgW="11332464" imgH="6148538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7584" y="2055904"/>
                        <a:ext cx="7344816" cy="3965384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30639005"/>
              </p:ext>
            </p:extLst>
          </p:nvPr>
        </p:nvGraphicFramePr>
        <p:xfrm>
          <a:off x="827584" y="2060848"/>
          <a:ext cx="7345362" cy="3965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874" name="Visio" r:id="rId6" imgW="11332464" imgH="6148538" progId="Visio.Drawing.11">
                  <p:embed/>
                </p:oleObj>
              </mc:Choice>
              <mc:Fallback>
                <p:oleObj name="Visio" r:id="rId6" imgW="11332464" imgH="6148538" progId="Visio.Drawing.11">
                  <p:embed/>
                  <p:pic>
                    <p:nvPicPr>
                      <p:cNvPr id="0" name="对象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7584" y="2060848"/>
                        <a:ext cx="7345362" cy="39655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18016043"/>
              </p:ext>
            </p:extLst>
          </p:nvPr>
        </p:nvGraphicFramePr>
        <p:xfrm>
          <a:off x="827038" y="2060848"/>
          <a:ext cx="7345362" cy="3965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875" name="Visio" r:id="rId8" imgW="11332464" imgH="6148538" progId="Visio.Drawing.11">
                  <p:embed/>
                </p:oleObj>
              </mc:Choice>
              <mc:Fallback>
                <p:oleObj name="Visio" r:id="rId8" imgW="11332464" imgH="6148538" progId="Visio.Drawing.11">
                  <p:embed/>
                  <p:pic>
                    <p:nvPicPr>
                      <p:cNvPr id="0" name="对象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7038" y="2060848"/>
                        <a:ext cx="7345362" cy="39655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custDataLst>
      <p:tags r:id="rId2"/>
    </p:custDataLst>
    <p:extLst>
      <p:ext uri="{BB962C8B-B14F-4D97-AF65-F5344CB8AC3E}">
        <p14:creationId xmlns:p14="http://schemas.microsoft.com/office/powerpoint/2010/main" val="497487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7952"/>
    </mc:Choice>
    <mc:Fallback xmlns="">
      <p:transition advTm="479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基于盲人空间认知的室内地图</a:t>
            </a:r>
            <a:r>
              <a:rPr lang="zh-CN" altLang="en-US" dirty="0"/>
              <a:t>建模</a:t>
            </a:r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链接建立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从偏爱直线的角度考虑</a:t>
            </a:r>
            <a:endParaRPr lang="en-US" altLang="zh-CN" dirty="0" smtClean="0"/>
          </a:p>
          <a:p>
            <a:pPr lvl="1"/>
            <a:r>
              <a:rPr lang="zh-CN" altLang="en-US" dirty="0"/>
              <a:t>从偏爱直角的角度</a:t>
            </a:r>
            <a:r>
              <a:rPr lang="zh-CN" altLang="en-US" dirty="0" smtClean="0"/>
              <a:t>考虑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去除冗余链接</a:t>
            </a:r>
            <a:endParaRPr lang="en-US" altLang="zh-CN" dirty="0"/>
          </a:p>
          <a:p>
            <a:pPr lvl="1"/>
            <a:endParaRPr lang="zh-CN" altLang="en-US" dirty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27987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6669"/>
    </mc:Choice>
    <mc:Fallback xmlns="">
      <p:transition advTm="166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900" decel="100000" fill="hold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900" decel="100000" fill="hold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900" decel="100000" fill="hold"/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3" grpId="0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8|1.7|3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3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9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3|2.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8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7|6.8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6|19.7|13.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|1.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.9|1.4|2.3|2.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|1.4|1.7|1.6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6|1.4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9|2.7|8.5|9.8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2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3|3.8"/>
</p:tagLst>
</file>

<file path=ppt/theme/theme1.xml><?xml version="1.0" encoding="utf-8"?>
<a:theme xmlns:a="http://schemas.openxmlformats.org/drawingml/2006/main" name="硕士研究生毕业论文答辩">
  <a:themeElements>
    <a:clrScheme name="MMG评奖评优PPT模板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MMG评奖评优PPT模板">
      <a:majorFont>
        <a:latin typeface="Calibri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MMG评奖评优PPT模板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MMG评奖评优PPT结尾">
  <a:themeElements>
    <a:clrScheme name="MMG评奖评优PPT结尾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MMG评奖评优PPT结尾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MMG评奖评优PPT结尾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G评奖评优PPT结尾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G评奖评优PPT结尾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G评奖评优PPT结尾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G评奖评优PPT结尾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G评奖评优PPT结尾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G评奖评优PPT结尾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G评奖评优PPT结尾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G评奖评优PPT结尾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G评奖评优PPT结尾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G评奖评优PPT结尾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G评奖评优PPT结尾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613</TotalTime>
  <Pages>0</Pages>
  <Words>591</Words>
  <Characters>0</Characters>
  <Application>Microsoft Office PowerPoint</Application>
  <DocSecurity>0</DocSecurity>
  <PresentationFormat>全屏显示(4:3)</PresentationFormat>
  <Lines>0</Lines>
  <Paragraphs>84</Paragraphs>
  <Slides>23</Slides>
  <Notes>3</Notes>
  <HiddenSlides>0</HiddenSlides>
  <MMClips>0</MMClips>
  <ScaleCrop>false</ScaleCrop>
  <HeadingPairs>
    <vt:vector size="6" baseType="variant">
      <vt:variant>
        <vt:lpstr>主题</vt:lpstr>
      </vt:variant>
      <vt:variant>
        <vt:i4>2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26" baseType="lpstr">
      <vt:lpstr>硕士研究生毕业论文答辩</vt:lpstr>
      <vt:lpstr>MMG评奖评优PPT结尾</vt:lpstr>
      <vt:lpstr>Visio</vt:lpstr>
      <vt:lpstr>面向视力残疾人的 室内导航系统的研究与实现</vt:lpstr>
      <vt:lpstr>背景介绍</vt:lpstr>
      <vt:lpstr>相关工作</vt:lpstr>
      <vt:lpstr>内容提要</vt:lpstr>
      <vt:lpstr>基于拓扑模型的室内地图构建</vt:lpstr>
      <vt:lpstr>CAD关键元素提取</vt:lpstr>
      <vt:lpstr>基于盲人空间认知的室内地图建模</vt:lpstr>
      <vt:lpstr>基于盲人空间认知的室内地图建模</vt:lpstr>
      <vt:lpstr>基于盲人空间认知的室内地图建模</vt:lpstr>
      <vt:lpstr>基于盲人空间认知的室内地图建模</vt:lpstr>
      <vt:lpstr>基于盲人空间认知的室内地图建模</vt:lpstr>
      <vt:lpstr>基于综合权值的最优路径计算</vt:lpstr>
      <vt:lpstr>基于综合权值的最优路径计算</vt:lpstr>
      <vt:lpstr>基于综合权值的最优路径计算</vt:lpstr>
      <vt:lpstr>基于综合权值的最优路径计算</vt:lpstr>
      <vt:lpstr>基于综合权值的最优路径计算</vt:lpstr>
      <vt:lpstr>系统实现</vt:lpstr>
      <vt:lpstr>服务器端架构</vt:lpstr>
      <vt:lpstr>客户端架构</vt:lpstr>
      <vt:lpstr>系统展示</vt:lpstr>
      <vt:lpstr>系统展示</vt:lpstr>
      <vt:lpstr>总结</vt:lpstr>
      <vt:lpstr>Thank You！</vt:lpstr>
    </vt:vector>
  </TitlesOfParts>
  <LinksUpToDate>false</LinksUpToDate>
  <CharactersWithSpaces>0</CharactersWithSpaces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硕士研究生毕业论文答辩</dc:title>
  <dc:creator>LvtonSmith</dc:creator>
  <cp:lastModifiedBy>azure</cp:lastModifiedBy>
  <cp:revision>113</cp:revision>
  <dcterms:created xsi:type="dcterms:W3CDTF">2013-01-10T08:43:31Z</dcterms:created>
  <dcterms:modified xsi:type="dcterms:W3CDTF">2014-01-12T07:43:12Z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2052-8.1.0.3526</vt:lpwstr>
  </property>
</Properties>
</file>

<file path=docProps/thumbnail.jpeg>
</file>